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ti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8" r:id="rId10"/>
    <p:sldId id="265" r:id="rId11"/>
    <p:sldId id="264" r:id="rId12"/>
    <p:sldId id="266" r:id="rId13"/>
    <p:sldId id="267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0" autoAdjust="0"/>
    <p:restoredTop sz="84163" autoAdjust="0"/>
  </p:normalViewPr>
  <p:slideViewPr>
    <p:cSldViewPr snapToGrid="0" showGuides="1">
      <p:cViewPr varScale="1">
        <p:scale>
          <a:sx n="59" d="100"/>
          <a:sy n="59" d="100"/>
        </p:scale>
        <p:origin x="520" y="60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tiff>
</file>

<file path=ppt/media/image16.tif>
</file>

<file path=ppt/media/image2.png>
</file>

<file path=ppt/media/image28.tif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8CF60E-9486-4E91-841D-932C87923258}" type="datetimeFigureOut">
              <a:rPr lang="en-CA" smtClean="0"/>
              <a:t>2016-08-10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E536C1-835C-4C9F-8F6A-E549E273756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947887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Mention that for discovery I agree that a standardized approach may be counter-productive.</a:t>
            </a:r>
          </a:p>
          <a:p>
            <a:r>
              <a:rPr lang="en-CA" dirty="0"/>
              <a:t>However, as treatments move towards more repeatability and closer to actual patients a standardized approach is</a:t>
            </a:r>
            <a:r>
              <a:rPr lang="en-CA" baseline="0" dirty="0"/>
              <a:t> needed for important cross study comparisons.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E536C1-835C-4C9F-8F6A-E549E2737564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900062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Definition taken from http://www.ltrr.arizona.edu/~dmeko/notes_7.pdf</a:t>
            </a:r>
          </a:p>
          <a:p>
            <a:endParaRPr lang="en-CA" dirty="0"/>
          </a:p>
          <a:p>
            <a:r>
              <a:rPr lang="en-CA" dirty="0" err="1"/>
              <a:t>Detrending</a:t>
            </a:r>
            <a:r>
              <a:rPr lang="en-CA" dirty="0"/>
              <a:t> is the statistical or mathematical operation of removing trend</a:t>
            </a:r>
            <a:r>
              <a:rPr lang="en-CA" baseline="0" dirty="0"/>
              <a:t> from the series.  </a:t>
            </a:r>
            <a:r>
              <a:rPr lang="en-CA" baseline="0" dirty="0" err="1"/>
              <a:t>Detrending</a:t>
            </a:r>
            <a:r>
              <a:rPr lang="en-CA" baseline="0" dirty="0"/>
              <a:t> is often applied to remove a feature thought to distort or obscure the relationship of interest.  Alternatively </a:t>
            </a:r>
            <a:r>
              <a:rPr lang="en-CA" baseline="0" dirty="0" err="1"/>
              <a:t>detrending</a:t>
            </a:r>
            <a:r>
              <a:rPr lang="en-CA" baseline="0" dirty="0"/>
              <a:t> is also sometimes used as a preprocessing step to prepare time series for analysis by methods that assume stationarity.</a:t>
            </a:r>
          </a:p>
          <a:p>
            <a:endParaRPr lang="en-CA" baseline="0" dirty="0"/>
          </a:p>
          <a:p>
            <a:r>
              <a:rPr lang="en-CA" baseline="0" dirty="0"/>
              <a:t>**Need to point out that </a:t>
            </a:r>
            <a:r>
              <a:rPr lang="en-CA" baseline="0" dirty="0" err="1"/>
              <a:t>detrending</a:t>
            </a:r>
            <a:r>
              <a:rPr lang="en-CA" baseline="0" dirty="0"/>
              <a:t>, if there is distortion will improve results.</a:t>
            </a:r>
          </a:p>
          <a:p>
            <a:r>
              <a:rPr lang="en-CA" baseline="0" dirty="0"/>
              <a:t>       - Limitations</a:t>
            </a:r>
          </a:p>
          <a:p>
            <a:r>
              <a:rPr lang="en-CA" baseline="0" dirty="0"/>
              <a:t>	- Same formula may not be ideal for every group</a:t>
            </a:r>
          </a:p>
          <a:p>
            <a:r>
              <a:rPr lang="en-CA" baseline="0" dirty="0"/>
              <a:t>	- if it doesn’t work hints at no distortion in time-series data due to measure (e.g. time, media, etc.)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E536C1-835C-4C9F-8F6A-E549E2737564}" type="slidenum">
              <a:rPr lang="en-CA" smtClean="0"/>
              <a:t>14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612067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Reduction</a:t>
            </a:r>
            <a:r>
              <a:rPr lang="en-CA" baseline="0" dirty="0"/>
              <a:t> or increase can probably be accounted for in mixed effect models and the framework of a meta-analysis</a:t>
            </a:r>
          </a:p>
          <a:p>
            <a:r>
              <a:rPr lang="en-CA" baseline="0" dirty="0"/>
              <a:t>However, the other two would probably be easier to address at the molecular biology level rather than the informatics level</a:t>
            </a:r>
          </a:p>
          <a:p>
            <a:endParaRPr lang="en-CA" dirty="0"/>
          </a:p>
          <a:p>
            <a:r>
              <a:rPr lang="en-CA" dirty="0"/>
              <a:t>Current study</a:t>
            </a:r>
            <a:r>
              <a:rPr lang="en-CA" baseline="0" dirty="0"/>
              <a:t> tries to address issues that are part of the first group and potentially how much could be explained by things in the third grouping.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E536C1-835C-4C9F-8F6A-E549E2737564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097243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 like the</a:t>
            </a:r>
            <a:r>
              <a:rPr lang="en-CA" baseline="0" dirty="0"/>
              <a:t> study design, don’t like the way they made it difficult to get the breakdown of samples per group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E536C1-835C-4C9F-8F6A-E549E2737564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382604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Extraction: Problem with DNA shearing with kits like </a:t>
            </a:r>
            <a:r>
              <a:rPr lang="en-CA" dirty="0" err="1"/>
              <a:t>OmniGeneGut</a:t>
            </a:r>
            <a:endParaRPr lang="en-CA" dirty="0"/>
          </a:p>
          <a:p>
            <a:endParaRPr lang="en-CA" dirty="0"/>
          </a:p>
          <a:p>
            <a:r>
              <a:rPr lang="en-CA" dirty="0"/>
              <a:t>Sequencing: </a:t>
            </a:r>
          </a:p>
          <a:p>
            <a:r>
              <a:rPr lang="en-CA" dirty="0"/>
              <a:t>1) Using very short reads for the V4 (could overestimate similarity)</a:t>
            </a:r>
          </a:p>
          <a:p>
            <a:r>
              <a:rPr lang="en-CA" dirty="0"/>
              <a:t>2) Single index,</a:t>
            </a:r>
            <a:r>
              <a:rPr lang="en-CA" baseline="0" dirty="0"/>
              <a:t> single end sequencing leads to high error rate (</a:t>
            </a:r>
            <a:r>
              <a:rPr lang="en-CA" baseline="0" dirty="0" err="1"/>
              <a:t>Kozich</a:t>
            </a:r>
            <a:r>
              <a:rPr lang="en-CA" baseline="0" dirty="0"/>
              <a:t>, et al.)</a:t>
            </a:r>
          </a:p>
          <a:p>
            <a:endParaRPr lang="en-CA" baseline="0" dirty="0"/>
          </a:p>
          <a:p>
            <a:r>
              <a:rPr lang="en-CA" dirty="0"/>
              <a:t>OTU generation: open reference could over-estimate similarity</a:t>
            </a:r>
          </a:p>
          <a:p>
            <a:endParaRPr lang="en-CA" dirty="0"/>
          </a:p>
          <a:p>
            <a:r>
              <a:rPr lang="en-CA" dirty="0"/>
              <a:t>Diversity: </a:t>
            </a:r>
          </a:p>
          <a:p>
            <a:r>
              <a:rPr lang="en-CA" dirty="0" err="1"/>
              <a:t>UniFrac</a:t>
            </a:r>
            <a:r>
              <a:rPr lang="en-CA" baseline="0" dirty="0"/>
              <a:t> probably overestimates similarity (mostly due to simpler presence/absence based approach)</a:t>
            </a:r>
          </a:p>
          <a:p>
            <a:r>
              <a:rPr lang="en-CA" baseline="0" dirty="0"/>
              <a:t>Weighted </a:t>
            </a:r>
            <a:r>
              <a:rPr lang="en-CA" baseline="0" dirty="0" err="1"/>
              <a:t>UniFrac</a:t>
            </a:r>
            <a:r>
              <a:rPr lang="en-CA" baseline="0" dirty="0"/>
              <a:t> dependent on sequence depth and rare OTUs could cause problems.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E536C1-835C-4C9F-8F6A-E549E2737564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966481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E536C1-835C-4C9F-8F6A-E549E2737564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821629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Wait to</a:t>
            </a:r>
            <a:r>
              <a:rPr lang="en-CA" baseline="0" dirty="0"/>
              <a:t> see if anyone finds the problem with this graph versus the previous one.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E536C1-835C-4C9F-8F6A-E549E2737564}" type="slidenum">
              <a:rPr lang="en-CA" smtClean="0"/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4971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Showing</a:t>
            </a:r>
            <a:r>
              <a:rPr lang="en-CA" baseline="0" dirty="0"/>
              <a:t> at various time points.  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E536C1-835C-4C9F-8F6A-E549E2737564}" type="slidenum">
              <a:rPr lang="en-CA" smtClean="0"/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065895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Caret – Classification and regression training</a:t>
            </a:r>
          </a:p>
          <a:p>
            <a:r>
              <a:rPr lang="en-CA" dirty="0"/>
              <a:t>Uses a Bagged Model (caret) to tune data – a sort of bootstrap aggregation</a:t>
            </a:r>
          </a:p>
          <a:p>
            <a:endParaRPr lang="en-CA" dirty="0"/>
          </a:p>
          <a:p>
            <a:r>
              <a:rPr lang="en-CA" dirty="0"/>
              <a:t>Bootstrap aggregation – divides data into</a:t>
            </a:r>
            <a:r>
              <a:rPr lang="en-CA" baseline="0" dirty="0"/>
              <a:t> smaller parts, with replacement, which have similar variation and distribution.  Taking the average of all the fits gives the fit that is used for any future classifications.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E536C1-835C-4C9F-8F6A-E549E2737564}" type="slidenum">
              <a:rPr lang="en-CA" smtClean="0"/>
              <a:t>11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188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Question – Would you say that there is low bias between</a:t>
            </a:r>
            <a:r>
              <a:rPr lang="en-CA" baseline="0" dirty="0"/>
              <a:t> the two methods? (yes, no, not enough info)</a:t>
            </a:r>
            <a:endParaRPr lang="en-CA" dirty="0"/>
          </a:p>
          <a:p>
            <a:endParaRPr lang="en-CA" dirty="0"/>
          </a:p>
          <a:p>
            <a:r>
              <a:rPr lang="en-CA" dirty="0"/>
              <a:t>Note here that to really look at Bias need to use a Bland-Altman plot</a:t>
            </a:r>
            <a:r>
              <a:rPr lang="en-CA" baseline="0" dirty="0"/>
              <a:t> and analysis</a:t>
            </a:r>
          </a:p>
          <a:p>
            <a:endParaRPr lang="en-CA" baseline="0" dirty="0"/>
          </a:p>
          <a:p>
            <a:r>
              <a:rPr lang="en-CA" baseline="0" dirty="0"/>
              <a:t>Describe a Bland-Altman plot: Similar to what is called a Tukey mean-difference plot (if you know what that is).</a:t>
            </a:r>
          </a:p>
          <a:p>
            <a:endParaRPr lang="en-CA" baseline="0" dirty="0"/>
          </a:p>
          <a:p>
            <a:r>
              <a:rPr lang="en-CA" baseline="0" dirty="0"/>
              <a:t>From Wikipedia: Bland and Altman make the point that any two methods that are designed to measure the same parameter (or property) should have good correlation when a set of samples are chosen such that the property to be determined varies considerable.  A high correlation for any two methods designed to measure the same property could thus in itself just be a sign that one has chosen a widespread sample.  A high correlation does not necessarily imply that there is good agreement between the two methods.</a:t>
            </a:r>
          </a:p>
          <a:p>
            <a:endParaRPr lang="en-CA" dirty="0"/>
          </a:p>
          <a:p>
            <a:r>
              <a:rPr lang="en-CA" dirty="0"/>
              <a:t>Case A: Random Variability</a:t>
            </a:r>
          </a:p>
          <a:p>
            <a:r>
              <a:rPr lang="en-CA" dirty="0"/>
              <a:t>Case B: Constant Variability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E536C1-835C-4C9F-8F6A-E549E2737564}" type="slidenum">
              <a:rPr lang="en-CA" smtClean="0"/>
              <a:t>12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618920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B0C2D-B245-40D2-BE20-7A0DA7DEBCC0}" type="datetimeFigureOut">
              <a:rPr lang="en-CA" smtClean="0"/>
              <a:t>2016-08-10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B22C6-8023-40C2-9DB6-E4DEA3BB2F4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94910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B0C2D-B245-40D2-BE20-7A0DA7DEBCC0}" type="datetimeFigureOut">
              <a:rPr lang="en-CA" smtClean="0"/>
              <a:t>2016-08-10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B22C6-8023-40C2-9DB6-E4DEA3BB2F4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13082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B0C2D-B245-40D2-BE20-7A0DA7DEBCC0}" type="datetimeFigureOut">
              <a:rPr lang="en-CA" smtClean="0"/>
              <a:t>2016-08-10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B22C6-8023-40C2-9DB6-E4DEA3BB2F4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724354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B0C2D-B245-40D2-BE20-7A0DA7DEBCC0}" type="datetimeFigureOut">
              <a:rPr lang="en-CA" smtClean="0"/>
              <a:t>2016-08-10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B22C6-8023-40C2-9DB6-E4DEA3BB2F4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938920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B0C2D-B245-40D2-BE20-7A0DA7DEBCC0}" type="datetimeFigureOut">
              <a:rPr lang="en-CA" smtClean="0"/>
              <a:t>2016-08-10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B22C6-8023-40C2-9DB6-E4DEA3BB2F4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316462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B0C2D-B245-40D2-BE20-7A0DA7DEBCC0}" type="datetimeFigureOut">
              <a:rPr lang="en-CA" smtClean="0"/>
              <a:t>2016-08-10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B22C6-8023-40C2-9DB6-E4DEA3BB2F4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00013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B0C2D-B245-40D2-BE20-7A0DA7DEBCC0}" type="datetimeFigureOut">
              <a:rPr lang="en-CA" smtClean="0"/>
              <a:t>2016-08-10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B22C6-8023-40C2-9DB6-E4DEA3BB2F4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212995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B0C2D-B245-40D2-BE20-7A0DA7DEBCC0}" type="datetimeFigureOut">
              <a:rPr lang="en-CA" smtClean="0"/>
              <a:t>2016-08-10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B22C6-8023-40C2-9DB6-E4DEA3BB2F4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756939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B0C2D-B245-40D2-BE20-7A0DA7DEBCC0}" type="datetimeFigureOut">
              <a:rPr lang="en-CA" smtClean="0"/>
              <a:t>2016-08-10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B22C6-8023-40C2-9DB6-E4DEA3BB2F4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445805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B0C2D-B245-40D2-BE20-7A0DA7DEBCC0}" type="datetimeFigureOut">
              <a:rPr lang="en-CA" smtClean="0"/>
              <a:t>2016-08-10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B22C6-8023-40C2-9DB6-E4DEA3BB2F4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421639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3B0C2D-B245-40D2-BE20-7A0DA7DEBCC0}" type="datetimeFigureOut">
              <a:rPr lang="en-CA" smtClean="0"/>
              <a:t>2016-08-10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B22C6-8023-40C2-9DB6-E4DEA3BB2F4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63478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3B0C2D-B245-40D2-BE20-7A0DA7DEBCC0}" type="datetimeFigureOut">
              <a:rPr lang="en-CA" smtClean="0"/>
              <a:t>2016-08-10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BB22C6-8023-40C2-9DB6-E4DEA3BB2F4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06134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7" Type="http://schemas.openxmlformats.org/officeDocument/2006/relationships/image" Target="../media/image27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emf"/><Relationship Id="rId5" Type="http://schemas.openxmlformats.org/officeDocument/2006/relationships/image" Target="../media/image25.emf"/><Relationship Id="rId4" Type="http://schemas.openxmlformats.org/officeDocument/2006/relationships/image" Target="../media/image24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t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7" Type="http://schemas.openxmlformats.org/officeDocument/2006/relationships/image" Target="../media/image10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tiff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CA" dirty="0"/>
              <a:t>Journal Club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CA" dirty="0">
                <a:solidFill>
                  <a:schemeClr val="bg1">
                    <a:lumMod val="65000"/>
                  </a:schemeClr>
                </a:solidFill>
              </a:rPr>
              <a:t>Preservation methods differ in fecal microbiome stability, affecting suitability for field studies</a:t>
            </a:r>
          </a:p>
          <a:p>
            <a:r>
              <a:rPr lang="en-CA" dirty="0">
                <a:solidFill>
                  <a:schemeClr val="bg1">
                    <a:lumMod val="65000"/>
                  </a:schemeClr>
                </a:solidFill>
              </a:rPr>
              <a:t>August 11</a:t>
            </a:r>
            <a:r>
              <a:rPr lang="en-CA" baseline="30000" dirty="0">
                <a:solidFill>
                  <a:schemeClr val="bg1">
                    <a:lumMod val="65000"/>
                  </a:schemeClr>
                </a:solidFill>
              </a:rPr>
              <a:t>th</a:t>
            </a:r>
            <a:r>
              <a:rPr lang="en-CA" dirty="0">
                <a:solidFill>
                  <a:schemeClr val="bg1">
                    <a:lumMod val="65000"/>
                  </a:schemeClr>
                </a:solidFill>
              </a:rPr>
              <a:t>, 2016</a:t>
            </a:r>
          </a:p>
          <a:p>
            <a:r>
              <a:rPr lang="en-CA" dirty="0">
                <a:solidFill>
                  <a:schemeClr val="bg1">
                    <a:lumMod val="65000"/>
                  </a:schemeClr>
                </a:solidFill>
              </a:rPr>
              <a:t>Marc Sze</a:t>
            </a:r>
          </a:p>
        </p:txBody>
      </p:sp>
    </p:spTree>
    <p:extLst>
      <p:ext uri="{BB962C8B-B14F-4D97-AF65-F5344CB8AC3E}">
        <p14:creationId xmlns:p14="http://schemas.microsoft.com/office/powerpoint/2010/main" val="36247604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Results: Temperature Treatments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9978" y="1506749"/>
            <a:ext cx="7008708" cy="5151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8980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Results: Classification Accuracy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CA" dirty="0"/>
              <a:t>Train on 0 hours test on other </a:t>
            </a:r>
            <a:r>
              <a:rPr lang="en-CA" dirty="0" err="1"/>
              <a:t>timepoints</a:t>
            </a:r>
            <a:r>
              <a:rPr lang="en-CA" dirty="0"/>
              <a:t> </a:t>
            </a:r>
          </a:p>
          <a:p>
            <a:pPr lvl="1"/>
            <a:r>
              <a:rPr lang="en-CA" dirty="0"/>
              <a:t>random forest and caret (http://topepo.github.io/caret/index.html)</a:t>
            </a:r>
          </a:p>
          <a:p>
            <a:pPr lvl="1"/>
            <a:r>
              <a:rPr lang="en-CA" dirty="0"/>
              <a:t>Predict individual regardless of treatment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8907" y="3203731"/>
            <a:ext cx="1452662" cy="175466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966" y="3167549"/>
            <a:ext cx="7939133" cy="3309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6083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Results: Bias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8382944" y="6627168"/>
            <a:ext cx="380905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900" dirty="0" err="1"/>
              <a:t>Giavarina</a:t>
            </a:r>
            <a:r>
              <a:rPr lang="en-CA" sz="900" dirty="0"/>
              <a:t>, D.  Understanding Bland Altman analysis.  </a:t>
            </a:r>
            <a:r>
              <a:rPr lang="en-CA" sz="900" i="1" dirty="0" err="1"/>
              <a:t>Biochemia</a:t>
            </a:r>
            <a:r>
              <a:rPr lang="en-CA" sz="900" i="1" dirty="0"/>
              <a:t> </a:t>
            </a:r>
            <a:r>
              <a:rPr lang="en-CA" sz="900" i="1" dirty="0" err="1"/>
              <a:t>Medica</a:t>
            </a:r>
            <a:r>
              <a:rPr lang="en-CA" sz="900" dirty="0"/>
              <a:t>. 2015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0134" y="1549473"/>
            <a:ext cx="9036562" cy="25535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1354" y="4149518"/>
            <a:ext cx="8865707" cy="2428515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4333460" y="1580322"/>
            <a:ext cx="5744817" cy="24350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Rectangle 8"/>
          <p:cNvSpPr/>
          <p:nvPr/>
        </p:nvSpPr>
        <p:spPr>
          <a:xfrm>
            <a:off x="1232452" y="4015409"/>
            <a:ext cx="9024731" cy="2514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80655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Results: Bias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162" y="1443205"/>
            <a:ext cx="3188038" cy="243211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972" y="4060371"/>
            <a:ext cx="3193677" cy="240574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/>
          <a:srcRect l="-1" r="921"/>
          <a:stretch/>
        </p:blipFill>
        <p:spPr>
          <a:xfrm>
            <a:off x="4060773" y="1493315"/>
            <a:ext cx="3070277" cy="234934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51458" y="4060372"/>
            <a:ext cx="3067799" cy="240574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6"/>
          <a:srcRect r="851"/>
          <a:stretch/>
        </p:blipFill>
        <p:spPr>
          <a:xfrm>
            <a:off x="7370031" y="1504199"/>
            <a:ext cx="3043970" cy="2327571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90201" y="4154921"/>
            <a:ext cx="1538856" cy="2123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17169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Results: </a:t>
            </a:r>
            <a:r>
              <a:rPr lang="en-CA" dirty="0" err="1"/>
              <a:t>Detrending</a:t>
            </a:r>
            <a:endParaRPr lang="en-CA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58" y="1412639"/>
            <a:ext cx="6035041" cy="5174489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259286" y="1825625"/>
            <a:ext cx="5094514" cy="4351338"/>
          </a:xfrm>
        </p:spPr>
        <p:txBody>
          <a:bodyPr/>
          <a:lstStyle/>
          <a:p>
            <a:r>
              <a:rPr lang="en-CA" dirty="0"/>
              <a:t>Not sure if this graph really represents what authors wanted it to.</a:t>
            </a:r>
          </a:p>
          <a:p>
            <a:pPr lvl="1"/>
            <a:r>
              <a:rPr lang="en-CA" dirty="0"/>
              <a:t>Shows FTA cards might be influencing Bray-Curtis distances.</a:t>
            </a:r>
          </a:p>
          <a:p>
            <a:pPr lvl="1"/>
            <a:r>
              <a:rPr lang="en-CA" dirty="0"/>
              <a:t>Shows others do not have such a relationship.</a:t>
            </a:r>
          </a:p>
        </p:txBody>
      </p:sp>
    </p:spTree>
    <p:extLst>
      <p:ext uri="{BB962C8B-B14F-4D97-AF65-F5344CB8AC3E}">
        <p14:creationId xmlns:p14="http://schemas.microsoft.com/office/powerpoint/2010/main" val="39653912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79714" y="2766218"/>
            <a:ext cx="10515600" cy="1325563"/>
          </a:xfrm>
        </p:spPr>
        <p:txBody>
          <a:bodyPr/>
          <a:lstStyle/>
          <a:p>
            <a:pPr algn="ctr"/>
            <a:r>
              <a:rPr lang="en-CA" dirty="0"/>
              <a:t>Thank you for your time and attention!!!</a:t>
            </a:r>
          </a:p>
        </p:txBody>
      </p:sp>
    </p:spTree>
    <p:extLst>
      <p:ext uri="{BB962C8B-B14F-4D97-AF65-F5344CB8AC3E}">
        <p14:creationId xmlns:p14="http://schemas.microsoft.com/office/powerpoint/2010/main" val="37026658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Introduction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3818" y="3795508"/>
            <a:ext cx="3499600" cy="280646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8211" y="1044532"/>
            <a:ext cx="4018637" cy="54867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3895" y="1473299"/>
            <a:ext cx="3210241" cy="24127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6"/>
          <a:srcRect b="3592"/>
          <a:stretch/>
        </p:blipFill>
        <p:spPr>
          <a:xfrm>
            <a:off x="73152" y="3839232"/>
            <a:ext cx="3436250" cy="294561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43551" y="1525968"/>
            <a:ext cx="3570482" cy="1747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622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920111"/>
          </a:xfrm>
        </p:spPr>
        <p:txBody>
          <a:bodyPr>
            <a:normAutofit/>
          </a:bodyPr>
          <a:lstStyle/>
          <a:p>
            <a:r>
              <a:rPr lang="en-CA" dirty="0"/>
              <a:t>So why not forget about it and let everyone do their own thing?</a:t>
            </a:r>
          </a:p>
          <a:p>
            <a:pPr lvl="1"/>
            <a:r>
              <a:rPr lang="en-CA" dirty="0"/>
              <a:t>Weakens a powerful tool we have in pooling data</a:t>
            </a:r>
          </a:p>
          <a:p>
            <a:pPr lvl="1"/>
            <a:r>
              <a:rPr lang="en-CA" dirty="0"/>
              <a:t>May be problematic to correct for these differences using bioinformatics</a:t>
            </a:r>
          </a:p>
          <a:p>
            <a:pPr lvl="1"/>
            <a:r>
              <a:rPr lang="en-CA" dirty="0"/>
              <a:t>Can introduce bias in results</a:t>
            </a:r>
          </a:p>
          <a:p>
            <a:pPr lvl="1"/>
            <a:r>
              <a:rPr lang="en-CA" dirty="0"/>
              <a:t>May make reproducibility difficult</a:t>
            </a:r>
          </a:p>
          <a:p>
            <a:pPr lvl="2"/>
            <a:r>
              <a:rPr lang="en-CA" dirty="0"/>
              <a:t>E.g. a specific </a:t>
            </a:r>
            <a:r>
              <a:rPr lang="en-CA" dirty="0" err="1"/>
              <a:t>Taq</a:t>
            </a:r>
            <a:r>
              <a:rPr lang="en-CA" dirty="0"/>
              <a:t> or storage reagent is discontinued</a:t>
            </a:r>
          </a:p>
          <a:p>
            <a:pPr lvl="1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641766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Introduction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522" y="2456849"/>
            <a:ext cx="4401598" cy="330868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8150" y="1236288"/>
            <a:ext cx="2108365" cy="158485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7177" y="1223311"/>
            <a:ext cx="2087350" cy="156906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3423" y="3068035"/>
            <a:ext cx="2261937" cy="151840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096000" y="1183907"/>
            <a:ext cx="4511040" cy="163629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9" name="Arrow: Right 8"/>
          <p:cNvSpPr/>
          <p:nvPr/>
        </p:nvSpPr>
        <p:spPr>
          <a:xfrm rot="19697710">
            <a:off x="5226519" y="2021307"/>
            <a:ext cx="721895" cy="35613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Arrow: Right 9"/>
          <p:cNvSpPr/>
          <p:nvPr/>
        </p:nvSpPr>
        <p:spPr>
          <a:xfrm>
            <a:off x="5188016" y="3607871"/>
            <a:ext cx="837398" cy="3384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1" name="TextBox 10"/>
          <p:cNvSpPr txBox="1"/>
          <p:nvPr/>
        </p:nvSpPr>
        <p:spPr>
          <a:xfrm>
            <a:off x="654518" y="2069432"/>
            <a:ext cx="14398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Actual Values</a:t>
            </a:r>
          </a:p>
        </p:txBody>
      </p:sp>
      <p:sp>
        <p:nvSpPr>
          <p:cNvPr id="12" name="Rectangle 11"/>
          <p:cNvSpPr/>
          <p:nvPr/>
        </p:nvSpPr>
        <p:spPr>
          <a:xfrm>
            <a:off x="290362" y="1923449"/>
            <a:ext cx="4811027" cy="399608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" name="TextBox 12"/>
          <p:cNvSpPr txBox="1"/>
          <p:nvPr/>
        </p:nvSpPr>
        <p:spPr>
          <a:xfrm>
            <a:off x="10658376" y="1308136"/>
            <a:ext cx="13924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Reduction or </a:t>
            </a:r>
          </a:p>
          <a:p>
            <a:r>
              <a:rPr lang="en-CA" dirty="0"/>
              <a:t>increase by a fixed amount</a:t>
            </a:r>
          </a:p>
        </p:txBody>
      </p:sp>
      <p:sp>
        <p:nvSpPr>
          <p:cNvPr id="14" name="Rectangle 13"/>
          <p:cNvSpPr/>
          <p:nvPr/>
        </p:nvSpPr>
        <p:spPr>
          <a:xfrm>
            <a:off x="6096000" y="2983830"/>
            <a:ext cx="2741596" cy="160260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5" name="TextBox 14"/>
          <p:cNvSpPr txBox="1"/>
          <p:nvPr/>
        </p:nvSpPr>
        <p:spPr>
          <a:xfrm>
            <a:off x="8932243" y="3311093"/>
            <a:ext cx="143398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Set threshold</a:t>
            </a:r>
          </a:p>
          <a:p>
            <a:r>
              <a:rPr lang="en-CA" dirty="0"/>
              <a:t>or amount</a:t>
            </a:r>
          </a:p>
          <a:p>
            <a:r>
              <a:rPr lang="en-CA" dirty="0"/>
              <a:t>sampled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8558" y="4909099"/>
            <a:ext cx="2316182" cy="1583273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6096000" y="4790171"/>
            <a:ext cx="2749617" cy="1846447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8" name="TextBox 17"/>
          <p:cNvSpPr txBox="1"/>
          <p:nvPr/>
        </p:nvSpPr>
        <p:spPr>
          <a:xfrm>
            <a:off x="8930641" y="5282666"/>
            <a:ext cx="22480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Combination or </a:t>
            </a:r>
          </a:p>
          <a:p>
            <a:r>
              <a:rPr lang="en-CA" dirty="0"/>
              <a:t>Random bias/changes</a:t>
            </a:r>
          </a:p>
        </p:txBody>
      </p:sp>
      <p:sp>
        <p:nvSpPr>
          <p:cNvPr id="20" name="Arrow: Right 19"/>
          <p:cNvSpPr/>
          <p:nvPr/>
        </p:nvSpPr>
        <p:spPr>
          <a:xfrm rot="687630">
            <a:off x="5205664" y="5244166"/>
            <a:ext cx="721895" cy="35613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2211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5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3" grpId="0"/>
      <p:bldP spid="14" grpId="0" animBg="1"/>
      <p:bldP spid="15" grpId="0"/>
      <p:bldP spid="17" grpId="0" animBg="1"/>
      <p:bldP spid="18" grpId="0"/>
      <p:bldP spid="20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Study Overview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557" y="1598090"/>
            <a:ext cx="4641263" cy="4997962"/>
          </a:xfrm>
          <a:prstGeom prst="rect">
            <a:avLst/>
          </a:prstGeom>
        </p:spPr>
      </p:pic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5726430" y="1825625"/>
            <a:ext cx="5627370" cy="4351338"/>
          </a:xfrm>
        </p:spPr>
        <p:txBody>
          <a:bodyPr>
            <a:normAutofit fontScale="77500" lnSpcReduction="20000"/>
          </a:bodyPr>
          <a:lstStyle/>
          <a:p>
            <a:r>
              <a:rPr lang="en-CA" dirty="0"/>
              <a:t>Sample Breakdown</a:t>
            </a:r>
          </a:p>
          <a:p>
            <a:pPr lvl="1"/>
            <a:r>
              <a:rPr lang="en-CA" dirty="0"/>
              <a:t>360 samples from 4 time points</a:t>
            </a:r>
          </a:p>
          <a:p>
            <a:pPr lvl="2"/>
            <a:r>
              <a:rPr lang="en-CA" dirty="0"/>
              <a:t>15 x 6 preservation methods (90)</a:t>
            </a:r>
          </a:p>
          <a:p>
            <a:pPr lvl="2"/>
            <a:r>
              <a:rPr lang="en-CA" dirty="0"/>
              <a:t>90 x 4 time points</a:t>
            </a:r>
          </a:p>
          <a:p>
            <a:pPr lvl="1"/>
            <a:r>
              <a:rPr lang="en-CA" dirty="0"/>
              <a:t>540 samples from 4°C and -20°C</a:t>
            </a:r>
          </a:p>
          <a:p>
            <a:pPr lvl="2"/>
            <a:r>
              <a:rPr lang="en-CA" dirty="0"/>
              <a:t>90 x 2 storage temperatures (180)</a:t>
            </a:r>
          </a:p>
          <a:p>
            <a:pPr lvl="2"/>
            <a:r>
              <a:rPr lang="en-CA" dirty="0"/>
              <a:t>180 x 3 time points</a:t>
            </a:r>
          </a:p>
          <a:p>
            <a:pPr lvl="1"/>
            <a:r>
              <a:rPr lang="en-CA" dirty="0"/>
              <a:t>180 samples from RT to -20°C</a:t>
            </a:r>
          </a:p>
          <a:p>
            <a:pPr lvl="2"/>
            <a:r>
              <a:rPr lang="en-CA" dirty="0"/>
              <a:t>90 x 2 (3wks or 7wks)</a:t>
            </a:r>
          </a:p>
          <a:p>
            <a:pPr lvl="1"/>
            <a:r>
              <a:rPr lang="en-CA" dirty="0"/>
              <a:t>150 sample from mimics</a:t>
            </a:r>
          </a:p>
          <a:p>
            <a:pPr lvl="2"/>
            <a:r>
              <a:rPr lang="en-CA" dirty="0"/>
              <a:t>75 change temp wait 1 week</a:t>
            </a:r>
          </a:p>
          <a:p>
            <a:pPr lvl="2"/>
            <a:r>
              <a:rPr lang="en-CA" dirty="0"/>
              <a:t>75 change temp wait 8 weeks</a:t>
            </a:r>
          </a:p>
          <a:p>
            <a:pPr lvl="2"/>
            <a:r>
              <a:rPr lang="en-CA" dirty="0"/>
              <a:t>No </a:t>
            </a:r>
            <a:r>
              <a:rPr lang="en-CA" dirty="0" err="1"/>
              <a:t>Whatman</a:t>
            </a:r>
            <a:r>
              <a:rPr lang="en-CA" dirty="0"/>
              <a:t> FTA cards used</a:t>
            </a:r>
          </a:p>
          <a:p>
            <a:pPr lvl="1"/>
            <a:r>
              <a:rPr lang="en-CA" dirty="0"/>
              <a:t>1230 total + 109 extraction blanks + 15 FTA controls + 180 technical replicates = </a:t>
            </a:r>
            <a:r>
              <a:rPr lang="en-CA" b="1" dirty="0"/>
              <a:t>1534</a:t>
            </a:r>
          </a:p>
          <a:p>
            <a:pPr lvl="1"/>
            <a:r>
              <a:rPr lang="en-CA" b="1" dirty="0"/>
              <a:t>Total kept 1127 ~ 73.4%</a:t>
            </a:r>
          </a:p>
          <a:p>
            <a:pPr lvl="2"/>
            <a:r>
              <a:rPr lang="en-CA" b="1" dirty="0"/>
              <a:t>171/180 technical replicates kept (~95%)</a:t>
            </a:r>
          </a:p>
          <a:p>
            <a:pPr lvl="1"/>
            <a:endParaRPr lang="en-CA" dirty="0"/>
          </a:p>
          <a:p>
            <a:pPr lvl="3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827318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Some Caveats from Data generation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45820" y="1825625"/>
            <a:ext cx="10507980" cy="4351338"/>
          </a:xfrm>
        </p:spPr>
        <p:txBody>
          <a:bodyPr/>
          <a:lstStyle/>
          <a:p>
            <a:r>
              <a:rPr lang="en-CA" dirty="0"/>
              <a:t>Used Earth Microbiome Project Protocol</a:t>
            </a:r>
          </a:p>
          <a:p>
            <a:pPr lvl="1"/>
            <a:r>
              <a:rPr lang="en-CA" dirty="0" err="1"/>
              <a:t>PowerSoil</a:t>
            </a:r>
            <a:r>
              <a:rPr lang="en-CA" dirty="0"/>
              <a:t> with 20 mins @ setting of 20</a:t>
            </a:r>
          </a:p>
          <a:p>
            <a:pPr lvl="1"/>
            <a:r>
              <a:rPr lang="en-CA" dirty="0"/>
              <a:t>Pooled 3 PCR reaction together per sample</a:t>
            </a:r>
          </a:p>
          <a:p>
            <a:pPr lvl="1"/>
            <a:r>
              <a:rPr lang="en-CA" dirty="0"/>
              <a:t>Sequencing using </a:t>
            </a:r>
            <a:r>
              <a:rPr lang="en-CA" dirty="0" err="1"/>
              <a:t>HiSeq</a:t>
            </a:r>
            <a:r>
              <a:rPr lang="en-CA" dirty="0"/>
              <a:t> (125nt read length used)</a:t>
            </a:r>
          </a:p>
          <a:p>
            <a:pPr lvl="2"/>
            <a:r>
              <a:rPr lang="en-CA" dirty="0"/>
              <a:t>Unique barcode only in Forward direction</a:t>
            </a:r>
          </a:p>
          <a:p>
            <a:pPr lvl="2"/>
            <a:r>
              <a:rPr lang="en-CA" dirty="0"/>
              <a:t>Samples failed on </a:t>
            </a:r>
            <a:r>
              <a:rPr lang="en-CA" dirty="0" err="1"/>
              <a:t>HiSeq</a:t>
            </a:r>
            <a:r>
              <a:rPr lang="en-CA" dirty="0"/>
              <a:t> were re-sequenced on </a:t>
            </a:r>
            <a:r>
              <a:rPr lang="en-CA" dirty="0" err="1"/>
              <a:t>MiSeq</a:t>
            </a:r>
            <a:endParaRPr lang="en-CA" dirty="0"/>
          </a:p>
          <a:p>
            <a:pPr lvl="1"/>
            <a:r>
              <a:rPr lang="en-CA" dirty="0"/>
              <a:t>OTU generation used an Open Reference approach</a:t>
            </a:r>
          </a:p>
          <a:p>
            <a:pPr lvl="1"/>
            <a:r>
              <a:rPr lang="en-CA" dirty="0"/>
              <a:t>Diversity Measures</a:t>
            </a:r>
          </a:p>
          <a:p>
            <a:pPr lvl="2"/>
            <a:r>
              <a:rPr lang="en-CA" dirty="0"/>
              <a:t>Unweighted </a:t>
            </a:r>
            <a:r>
              <a:rPr lang="en-CA" dirty="0" err="1"/>
              <a:t>UniFrac</a:t>
            </a:r>
            <a:endParaRPr lang="en-CA" dirty="0"/>
          </a:p>
          <a:p>
            <a:pPr lvl="2"/>
            <a:r>
              <a:rPr lang="en-CA" dirty="0"/>
              <a:t>Weighted </a:t>
            </a:r>
            <a:r>
              <a:rPr lang="en-CA" dirty="0" err="1"/>
              <a:t>UniFrac</a:t>
            </a:r>
            <a:endParaRPr lang="en-CA" dirty="0"/>
          </a:p>
          <a:p>
            <a:pPr lvl="2"/>
            <a:r>
              <a:rPr lang="en-CA" dirty="0"/>
              <a:t>Switched to Bray-Curtis for </a:t>
            </a:r>
            <a:r>
              <a:rPr lang="en-CA" dirty="0" err="1"/>
              <a:t>detrending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9837161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Results: Weighted and unweighted </a:t>
            </a:r>
            <a:r>
              <a:rPr lang="en-CA" dirty="0" err="1"/>
              <a:t>UniFrac</a:t>
            </a:r>
            <a:endParaRPr lang="en-CA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5818" y="1877974"/>
            <a:ext cx="7654130" cy="359879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127185" y="5794407"/>
            <a:ext cx="13241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Unweighted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561808" y="5792802"/>
            <a:ext cx="1090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Weighted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769643" y="6211669"/>
            <a:ext cx="22513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Fresh Samples are the</a:t>
            </a:r>
          </a:p>
          <a:p>
            <a:r>
              <a:rPr lang="en-CA" dirty="0"/>
              <a:t>larger circles.</a:t>
            </a:r>
          </a:p>
        </p:txBody>
      </p:sp>
    </p:spTree>
    <p:extLst>
      <p:ext uri="{BB962C8B-B14F-4D97-AF65-F5344CB8AC3E}">
        <p14:creationId xmlns:p14="http://schemas.microsoft.com/office/powerpoint/2010/main" val="548343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Results: Sample Variability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689" y="2201975"/>
            <a:ext cx="4792199" cy="304379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0456" y="2207986"/>
            <a:ext cx="4848283" cy="299928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03531" y="2224479"/>
            <a:ext cx="1491164" cy="2904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2897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Results: Sample Variability Cont.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200" y="2129680"/>
            <a:ext cx="7175170" cy="3824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8053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744</TotalTime>
  <Words>927</Words>
  <Application>Microsoft Office PowerPoint</Application>
  <PresentationFormat>Widescreen</PresentationFormat>
  <Paragraphs>122</Paragraphs>
  <Slides>15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Journal Club</vt:lpstr>
      <vt:lpstr>Introduction</vt:lpstr>
      <vt:lpstr>Introduction</vt:lpstr>
      <vt:lpstr>Introduction</vt:lpstr>
      <vt:lpstr>Study Overview</vt:lpstr>
      <vt:lpstr>Some Caveats from Data generation</vt:lpstr>
      <vt:lpstr>Results: Weighted and unweighted UniFrac</vt:lpstr>
      <vt:lpstr>Results: Sample Variability</vt:lpstr>
      <vt:lpstr>Results: Sample Variability Cont.</vt:lpstr>
      <vt:lpstr>Results: Temperature Treatments</vt:lpstr>
      <vt:lpstr>Results: Classification Accuracy</vt:lpstr>
      <vt:lpstr>Results: Bias</vt:lpstr>
      <vt:lpstr>Results: Bias</vt:lpstr>
      <vt:lpstr>Results: Detrending</vt:lpstr>
      <vt:lpstr>Thank you for your time and attention!!!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</dc:title>
  <dc:creator>marc Sze</dc:creator>
  <cp:lastModifiedBy>marc Sze</cp:lastModifiedBy>
  <cp:revision>51</cp:revision>
  <dcterms:created xsi:type="dcterms:W3CDTF">2016-08-09T14:49:26Z</dcterms:created>
  <dcterms:modified xsi:type="dcterms:W3CDTF">2016-08-10T19:30:21Z</dcterms:modified>
</cp:coreProperties>
</file>

<file path=docProps/thumbnail.jpeg>
</file>